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355" r:id="rId3"/>
    <p:sldId id="356" r:id="rId4"/>
    <p:sldId id="357" r:id="rId5"/>
    <p:sldId id="296" r:id="rId6"/>
    <p:sldId id="342" r:id="rId7"/>
    <p:sldId id="272" r:id="rId8"/>
    <p:sldId id="282" r:id="rId9"/>
    <p:sldId id="31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46"/>
  </p:normalViewPr>
  <p:slideViewPr>
    <p:cSldViewPr snapToGrid="0">
      <p:cViewPr varScale="1">
        <p:scale>
          <a:sx n="115" d="100"/>
          <a:sy n="115" d="100"/>
        </p:scale>
        <p:origin x="47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F559E-212B-AE4F-93FD-5AF29683FFED}" type="datetimeFigureOut">
              <a:rPr lang="en-US" smtClean="0"/>
              <a:t>5/22/23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CDCED-C61F-C84D-8FAF-037B962EF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34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17465-98E1-E64A-87AE-DC43FC98AF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65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CB27D-F169-9D93-F8E6-1688C9E0E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E44B07-F05A-DC5E-BF36-C41EB2022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BB72E-64B7-64C2-EBE1-72E0C153C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43EE-CC3C-204E-B563-392C498CEE58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E30C2-C98C-6C6E-2510-9F690C776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F8295-BF6B-D16F-6445-BDE5D468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E7B0-5C10-874B-B313-78C56BBF1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19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1D2D9-8D71-0556-5AAF-3264566D2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A223F1-A287-1A81-79F6-A798EF0554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13AD9-E049-F1BE-5302-F0F574FD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43EE-CC3C-204E-B563-392C498CEE58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B2619-BD9E-8F4D-A98F-A86FCDA56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2D631-216E-7466-556E-A420C2F46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E7B0-5C10-874B-B313-78C56BBF1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31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F3D41F-5F53-E601-10D5-6B1FB99483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8A18E6-06C5-D386-A948-224344067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F6783-0ADB-C08A-4EAA-AB834E946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43EE-CC3C-204E-B563-392C498CEE58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F34C1-3C9C-1F12-BB72-44A65DEA5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FBA45-C104-EA0B-59CB-E16E412F0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E7B0-5C10-874B-B313-78C56BBF1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57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ull width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997" y="532"/>
            <a:ext cx="6095003" cy="6856939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"/>
            <a:ext cx="12192000" cy="6858061"/>
          </a:xfrm>
          <a:prstGeom prst="rect">
            <a:avLst/>
          </a:prstGeom>
        </p:spPr>
      </p:pic>
      <p:sp>
        <p:nvSpPr>
          <p:cNvPr id="1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974228" y="479235"/>
            <a:ext cx="6240345" cy="12020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733" b="0" i="0" baseline="0">
                <a:solidFill>
                  <a:srgbClr val="232642"/>
                </a:solidFill>
                <a:latin typeface="Calibri Light" panose="020F0302020204030204" pitchFamily="34" charset="0"/>
                <a:ea typeface="Helvetica Neue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5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1019127" y="2108199"/>
            <a:ext cx="10153748" cy="339127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1200" b="0" i="0" baseline="0">
                <a:solidFill>
                  <a:srgbClr val="232642"/>
                </a:solidFill>
                <a:latin typeface="Calibri Light" panose="020F0302020204030204" pitchFamily="34" charset="0"/>
                <a:ea typeface="Helvetica Neue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sz="1200" spc="-7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</p:spTree>
    <p:extLst>
      <p:ext uri="{BB962C8B-B14F-4D97-AF65-F5344CB8AC3E}">
        <p14:creationId xmlns:p14="http://schemas.microsoft.com/office/powerpoint/2010/main" val="2671270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84A2F-0DC5-C25B-3152-46B31F9B9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A1A0A-150F-1090-E0F6-90300117C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07BDE-78AC-C8DB-AFF6-EF135BFEA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43EE-CC3C-204E-B563-392C498CEE58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2D844-726E-6F0B-F8F3-048C4AB89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D4038-CBC8-28FC-3BAD-3DD0B02BF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E7B0-5C10-874B-B313-78C56BBF1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365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617E5-8DF7-A4C9-112E-B360C1DB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9B3BD-3484-F9BE-0F07-198DF9DBD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6C27B-2266-5EA5-9514-0C40270F4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43EE-CC3C-204E-B563-392C498CEE58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205FC-3C75-994E-83BE-F92767909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95054-FA45-57FE-5263-B020118D1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E7B0-5C10-874B-B313-78C56BBF1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0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A8F64-D1A9-A179-8529-2C8E4C13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0DBC5-85F4-E916-C221-F7AA04967B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1FFFB-612B-DBBD-9050-5BBB49886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3298D-4EDA-F416-F034-E40B97D68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43EE-CC3C-204E-B563-392C498CEE58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65D153-BC98-FAF4-9E99-AC7664179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54C7D-1C72-FB7B-6394-20A440AE6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E7B0-5C10-874B-B313-78C56BBF1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9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8AF89-C3AB-853B-DBF3-4E265F793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D26BD-872F-C126-76F7-1C449F035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8D71C-9ED4-CACE-E3F8-DFE99C9B9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8505D3-29B3-E960-9CA0-5843707DA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7DC297-DA72-BA2A-52D3-BDB6B839C1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177839-D9BD-39A3-F7D1-8B68A9F85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43EE-CC3C-204E-B563-392C498CEE58}" type="datetimeFigureOut">
              <a:rPr lang="en-US" smtClean="0"/>
              <a:t>5/22/23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C543BF-9A81-AD96-D397-FAD885F29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42B2E7-64A1-EED2-DA46-B3363F739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E7B0-5C10-874B-B313-78C56BBF1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17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46E2B-CC5F-2BCE-CDB2-942E6E20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845924-383F-8260-D225-25E14635D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43EE-CC3C-204E-B563-392C498CEE58}" type="datetimeFigureOut">
              <a:rPr lang="en-US" smtClean="0"/>
              <a:t>5/22/23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48F83-4974-0AD9-A0BC-9FE1D9CC6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42A057-25F3-4D6D-CFF3-9C7DAB443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E7B0-5C10-874B-B313-78C56BBF1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3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576B83-7D0C-2AAC-7B34-1BCD83BF0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43EE-CC3C-204E-B563-392C498CEE58}" type="datetimeFigureOut">
              <a:rPr lang="en-US" smtClean="0"/>
              <a:t>5/22/23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8902AD-C5E0-07F7-D22A-FD43ED6D8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8C61B-2DE8-513E-9966-287FF28D0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E7B0-5C10-874B-B313-78C56BBF1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0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389C-A5AC-4F01-7D00-62AC1B977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FB8A9-CE06-4993-9C06-FB76F8A73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9470C0-BD53-3AAD-CA9E-EDF261658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13ADB6-9BFF-67CA-1EB5-3B42EC8A9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43EE-CC3C-204E-B563-392C498CEE58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0B2CF-FF95-10E5-5748-39E55DBFC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E235D-871B-A41D-9138-83E630D7F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E7B0-5C10-874B-B313-78C56BBF1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74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2576-E5FA-41EC-D409-FC7818A5A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0148A0-3F8D-7C65-9066-4FDF994735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ED7CE-EA32-3809-BC3E-086A9A421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D3892-E646-4A57-D0EB-5C658F664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43EE-CC3C-204E-B563-392C498CEE58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8D49A-B4CB-9234-6A16-05E949BEC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B97CC-F591-58F8-D0B7-7590776A7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E7B0-5C10-874B-B313-78C56BBF1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81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96FF59-9503-A06B-672D-5DB5B099A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6842AC-49DC-4807-F2FF-1B988E1B5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57F3F-CD32-5BBD-5D5E-EE04D005D8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143EE-CC3C-204E-B563-392C498CEE58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FEDE7-8258-FEBF-2F58-BF2C447703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BA969-884B-D395-1647-8B1BFF5471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6E7B0-5C10-874B-B313-78C56BBF1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05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16/j.pt.2022.06.002" TargetMode="External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C5DC7-3AD3-4BB0-59F2-CF63799430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is there variation between genomes?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B9FD73-9B0D-A32E-7B5F-70A20213E5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9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E5288B-94BA-F343-8DCA-16607FA92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26" y="1190958"/>
            <a:ext cx="6534593" cy="4356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37134D-EA31-8B4D-80CE-515ACBBFA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352" y="2335609"/>
            <a:ext cx="4134176" cy="23010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FA3F74B-B1E2-674D-836E-D5470852198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705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70C0"/>
                </a:solidFill>
              </a:rPr>
              <a:t>   Coding genome biology: from </a:t>
            </a:r>
            <a:r>
              <a:rPr lang="en-US" sz="2400" b="1" i="1" dirty="0">
                <a:solidFill>
                  <a:srgbClr val="0070C0"/>
                </a:solidFill>
              </a:rPr>
              <a:t>in situ </a:t>
            </a:r>
            <a:r>
              <a:rPr lang="en-US" sz="2400" b="1" dirty="0">
                <a:solidFill>
                  <a:srgbClr val="0070C0"/>
                </a:solidFill>
              </a:rPr>
              <a:t>to </a:t>
            </a:r>
            <a:r>
              <a:rPr lang="en-US" sz="2400" b="1" i="1" dirty="0">
                <a:solidFill>
                  <a:srgbClr val="0070C0"/>
                </a:solidFill>
              </a:rPr>
              <a:t>in silico</a:t>
            </a:r>
          </a:p>
        </p:txBody>
      </p:sp>
    </p:spTree>
    <p:extLst>
      <p:ext uri="{BB962C8B-B14F-4D97-AF65-F5344CB8AC3E}">
        <p14:creationId xmlns:p14="http://schemas.microsoft.com/office/powerpoint/2010/main" val="722022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21C92816-CD56-3147-93FC-67C04FF50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68" y="1224650"/>
            <a:ext cx="7321733" cy="50307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17706C-D46D-504E-BE5A-E98076CFA6BF}"/>
              </a:ext>
            </a:extLst>
          </p:cNvPr>
          <p:cNvSpPr/>
          <p:nvPr/>
        </p:nvSpPr>
        <p:spPr>
          <a:xfrm>
            <a:off x="9445501" y="1283297"/>
            <a:ext cx="98057" cy="177740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DCAD-C28F-5143-8B06-C8ED6FC9F35A}"/>
              </a:ext>
            </a:extLst>
          </p:cNvPr>
          <p:cNvSpPr/>
          <p:nvPr/>
        </p:nvSpPr>
        <p:spPr>
          <a:xfrm>
            <a:off x="9445501" y="3170021"/>
            <a:ext cx="98057" cy="13784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D46175-3161-5C4A-835B-C7CF1E382CFB}"/>
              </a:ext>
            </a:extLst>
          </p:cNvPr>
          <p:cNvSpPr/>
          <p:nvPr/>
        </p:nvSpPr>
        <p:spPr>
          <a:xfrm>
            <a:off x="9445501" y="4671766"/>
            <a:ext cx="98057" cy="11645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671979-567E-324E-937D-20887B546F2F}"/>
              </a:ext>
            </a:extLst>
          </p:cNvPr>
          <p:cNvSpPr txBox="1"/>
          <p:nvPr/>
        </p:nvSpPr>
        <p:spPr>
          <a:xfrm rot="16200000">
            <a:off x="8749983" y="2146146"/>
            <a:ext cx="1914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+mj-lt"/>
                <a:cs typeface="Calibri" panose="020F0502020204030204" pitchFamily="34" charset="0"/>
              </a:rPr>
              <a:t>Sample / library preparation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0FE8D-FB96-7C47-9495-895DA776C90B}"/>
              </a:ext>
            </a:extLst>
          </p:cNvPr>
          <p:cNvSpPr txBox="1"/>
          <p:nvPr/>
        </p:nvSpPr>
        <p:spPr>
          <a:xfrm rot="16200000">
            <a:off x="9254836" y="3735119"/>
            <a:ext cx="917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+mj-lt"/>
                <a:cs typeface="Calibri" panose="020F0502020204030204" pitchFamily="34" charset="0"/>
              </a:rPr>
              <a:t>Sequencing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34344C-3806-0449-9B07-D9C8706DA9FB}"/>
              </a:ext>
            </a:extLst>
          </p:cNvPr>
          <p:cNvSpPr txBox="1"/>
          <p:nvPr/>
        </p:nvSpPr>
        <p:spPr>
          <a:xfrm rot="16200000">
            <a:off x="9251744" y="5146110"/>
            <a:ext cx="9114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+mj-lt"/>
                <a:cs typeface="Calibri" panose="020F0502020204030204" pitchFamily="34" charset="0"/>
              </a:rPr>
              <a:t>Informatics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D60FD11-7A8D-9D48-8AF7-4E436422E67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705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70C0"/>
                </a:solidFill>
                <a:cs typeface="Calibri" panose="020F0502020204030204" pitchFamily="34" charset="0"/>
              </a:rPr>
              <a:t>   Basic genomics workflow</a:t>
            </a:r>
            <a:endParaRPr lang="en-US" sz="2400" b="1" i="1" dirty="0">
              <a:solidFill>
                <a:srgbClr val="0070C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657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296C3C-B32E-B243-814D-DA106E409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825002"/>
            <a:ext cx="2743200" cy="175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FAF9DF-00B7-CE45-888C-C0F74A007366}"/>
              </a:ext>
            </a:extLst>
          </p:cNvPr>
          <p:cNvSpPr txBox="1"/>
          <p:nvPr/>
        </p:nvSpPr>
        <p:spPr>
          <a:xfrm>
            <a:off x="995181" y="982740"/>
            <a:ext cx="2388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Sanger Sequencing: </a:t>
            </a:r>
            <a:r>
              <a:rPr lang="en-US" dirty="0" err="1">
                <a:latin typeface="+mj-lt"/>
              </a:rPr>
              <a:t>ABi</a:t>
            </a:r>
            <a:endParaRPr lang="en-US" dirty="0">
              <a:latin typeface="+mj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7FD9DCA-7C9D-DF42-946A-9ED68D0351BD}"/>
              </a:ext>
            </a:extLst>
          </p:cNvPr>
          <p:cNvGrpSpPr/>
          <p:nvPr/>
        </p:nvGrpSpPr>
        <p:grpSpPr>
          <a:xfrm>
            <a:off x="838198" y="3847002"/>
            <a:ext cx="2730387" cy="2545160"/>
            <a:chOff x="838198" y="3847002"/>
            <a:chExt cx="2730387" cy="254516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68E6679-E963-3449-BBF6-637DE764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198" y="3847002"/>
              <a:ext cx="2730387" cy="181361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47C4DE-4CC1-2848-9A16-9B401A228C08}"/>
                </a:ext>
              </a:extLst>
            </p:cNvPr>
            <p:cNvSpPr txBox="1"/>
            <p:nvPr/>
          </p:nvSpPr>
          <p:spPr>
            <a:xfrm>
              <a:off x="934993" y="6022830"/>
              <a:ext cx="2549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Read length:500-1000 </a:t>
              </a:r>
              <a:r>
                <a:rPr lang="en-US" dirty="0" err="1">
                  <a:latin typeface="+mj-lt"/>
                </a:rPr>
                <a:t>bp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65FE78-F968-2046-8A02-E5C0A51FB1F4}"/>
              </a:ext>
            </a:extLst>
          </p:cNvPr>
          <p:cNvGrpSpPr/>
          <p:nvPr/>
        </p:nvGrpSpPr>
        <p:grpSpPr>
          <a:xfrm>
            <a:off x="7830102" y="963552"/>
            <a:ext cx="4169988" cy="5815677"/>
            <a:chOff x="7830102" y="963552"/>
            <a:chExt cx="4169988" cy="58156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0E09E9-2373-1C4A-9088-A41000D4CC3B}"/>
                </a:ext>
              </a:extLst>
            </p:cNvPr>
            <p:cNvSpPr txBox="1"/>
            <p:nvPr/>
          </p:nvSpPr>
          <p:spPr>
            <a:xfrm>
              <a:off x="7830102" y="963552"/>
              <a:ext cx="41699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</a:rPr>
                <a:t>Long read sequencing: </a:t>
              </a:r>
              <a:r>
                <a:rPr lang="en-US" dirty="0" err="1">
                  <a:latin typeface="+mj-lt"/>
                </a:rPr>
                <a:t>Pacbio</a:t>
              </a:r>
              <a:r>
                <a:rPr lang="en-US" dirty="0">
                  <a:latin typeface="+mj-lt"/>
                </a:rPr>
                <a:t> &amp; Nanopore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E866A83-2C51-7444-8D2F-C849286F0F84}"/>
                </a:ext>
              </a:extLst>
            </p:cNvPr>
            <p:cNvGrpSpPr/>
            <p:nvPr/>
          </p:nvGrpSpPr>
          <p:grpSpPr>
            <a:xfrm>
              <a:off x="7914310" y="1425573"/>
              <a:ext cx="4023314" cy="5353656"/>
              <a:chOff x="7914310" y="1425573"/>
              <a:chExt cx="4023314" cy="5353656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145516A-702A-974B-A669-C2FB5DDEF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14310" y="1425573"/>
                <a:ext cx="2326206" cy="2285034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D2AAAF9-BC66-8240-BC02-EEAA672C61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24724" y="1939440"/>
                <a:ext cx="1612900" cy="1257300"/>
              </a:xfrm>
              <a:prstGeom prst="rect">
                <a:avLst/>
              </a:prstGeom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AE0CEE2-1749-DC42-8F02-23B386934D2C}"/>
                  </a:ext>
                </a:extLst>
              </p:cNvPr>
              <p:cNvGrpSpPr/>
              <p:nvPr/>
            </p:nvGrpSpPr>
            <p:grpSpPr>
              <a:xfrm>
                <a:off x="7972070" y="3720823"/>
                <a:ext cx="3209114" cy="3058406"/>
                <a:chOff x="7972070" y="3720823"/>
                <a:chExt cx="3209114" cy="3058406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F43F7199-6AFE-CB4A-B971-096FCAD0A9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00172" y="3720823"/>
                  <a:ext cx="2981012" cy="2016567"/>
                </a:xfrm>
                <a:prstGeom prst="rect">
                  <a:avLst/>
                </a:prstGeom>
              </p:spPr>
            </p:pic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E2CB88C-7193-C245-BDDC-BF506C22DB6C}"/>
                    </a:ext>
                  </a:extLst>
                </p:cNvPr>
                <p:cNvSpPr/>
                <p:nvPr/>
              </p:nvSpPr>
              <p:spPr>
                <a:xfrm>
                  <a:off x="7972070" y="5855899"/>
                  <a:ext cx="2345066" cy="9233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latin typeface="+mj-lt"/>
                    </a:rPr>
                    <a:t>Read lengths: 5-10 kb</a:t>
                  </a:r>
                </a:p>
                <a:p>
                  <a:r>
                    <a:rPr lang="en-US" dirty="0">
                      <a:latin typeface="+mj-lt"/>
                    </a:rPr>
                    <a:t>- </a:t>
                  </a:r>
                  <a:r>
                    <a:rPr lang="en-US" dirty="0" err="1">
                      <a:latin typeface="+mj-lt"/>
                    </a:rPr>
                    <a:t>Pacbio</a:t>
                  </a:r>
                  <a:r>
                    <a:rPr lang="en-US" dirty="0">
                      <a:latin typeface="+mj-lt"/>
                    </a:rPr>
                    <a:t>: up to 60 kb</a:t>
                  </a:r>
                </a:p>
                <a:p>
                  <a:r>
                    <a:rPr lang="en-US" dirty="0">
                      <a:latin typeface="+mj-lt"/>
                    </a:rPr>
                    <a:t>- Nanopore: up to 1Mb</a:t>
                  </a:r>
                </a:p>
              </p:txBody>
            </p:sp>
          </p:grp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91988A-EA1B-114B-A815-DBA18026F41E}"/>
              </a:ext>
            </a:extLst>
          </p:cNvPr>
          <p:cNvGrpSpPr/>
          <p:nvPr/>
        </p:nvGrpSpPr>
        <p:grpSpPr>
          <a:xfrm>
            <a:off x="4052016" y="970785"/>
            <a:ext cx="3778086" cy="5640398"/>
            <a:chOff x="4052016" y="970785"/>
            <a:chExt cx="3778086" cy="56403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852DA8-0042-A043-AF20-D9F496462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2056" y="1624426"/>
              <a:ext cx="2551596" cy="18698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369209-C63C-DE40-AB40-E059E212A4D3}"/>
                </a:ext>
              </a:extLst>
            </p:cNvPr>
            <p:cNvSpPr txBox="1"/>
            <p:nvPr/>
          </p:nvSpPr>
          <p:spPr>
            <a:xfrm>
              <a:off x="4052016" y="970785"/>
              <a:ext cx="3778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High Throughput Sequencing: Illumina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89F9C77-DB48-8A4E-8D12-F5C754A88FFE}"/>
                </a:ext>
              </a:extLst>
            </p:cNvPr>
            <p:cNvGrpSpPr/>
            <p:nvPr/>
          </p:nvGrpSpPr>
          <p:grpSpPr>
            <a:xfrm>
              <a:off x="4502016" y="3806789"/>
              <a:ext cx="3025252" cy="2804394"/>
              <a:chOff x="4502016" y="3806789"/>
              <a:chExt cx="3025252" cy="280439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431D09-72D2-5840-BE9D-564E45271F0F}"/>
                  </a:ext>
                </a:extLst>
              </p:cNvPr>
              <p:cNvSpPr txBox="1"/>
              <p:nvPr/>
            </p:nvSpPr>
            <p:spPr>
              <a:xfrm>
                <a:off x="4502016" y="5964852"/>
                <a:ext cx="30252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Read lengths: 100-300 </a:t>
                </a:r>
                <a:r>
                  <a:rPr lang="en-US" dirty="0" err="1">
                    <a:latin typeface="+mj-lt"/>
                  </a:rPr>
                  <a:t>bp</a:t>
                </a:r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Insert lengths: </a:t>
                </a:r>
                <a:r>
                  <a:rPr lang="en-US" dirty="0" err="1">
                    <a:latin typeface="+mj-lt"/>
                  </a:rPr>
                  <a:t>ave</a:t>
                </a:r>
                <a:r>
                  <a:rPr lang="en-US" dirty="0">
                    <a:latin typeface="+mj-lt"/>
                  </a:rPr>
                  <a:t> 300-500 </a:t>
                </a:r>
                <a:r>
                  <a:rPr lang="en-US" dirty="0" err="1">
                    <a:latin typeface="+mj-lt"/>
                  </a:rPr>
                  <a:t>bp</a:t>
                </a:r>
                <a:endParaRPr lang="en-US" dirty="0">
                  <a:latin typeface="+mj-lt"/>
                </a:endParaRP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B1E7C40-10FB-D649-B5AD-E0E017D95A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51800" y="3806789"/>
                <a:ext cx="2925683" cy="1938111"/>
              </a:xfrm>
              <a:prstGeom prst="rect">
                <a:avLst/>
              </a:prstGeom>
            </p:spPr>
          </p:pic>
        </p:grp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45819A7D-C998-CC4E-B5B6-7546BF5D433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705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70C0"/>
                </a:solidFill>
              </a:rPr>
              <a:t>   Tools of the trade: DNA sequencers</a:t>
            </a:r>
            <a:endParaRPr lang="en-US" sz="24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0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75BDBA-539E-F747-9969-6B212A72662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712368" cy="27463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j-lt"/>
              </a:rPr>
              <a:t>Genome: </a:t>
            </a:r>
            <a:r>
              <a:rPr lang="en-US" sz="2000" b="1" i="1" dirty="0">
                <a:latin typeface="+mj-lt"/>
              </a:rPr>
              <a:t>biologically</a:t>
            </a:r>
          </a:p>
          <a:p>
            <a:pPr lvl="1"/>
            <a:r>
              <a:rPr lang="en-US" sz="2000" dirty="0">
                <a:latin typeface="+mj-lt"/>
              </a:rPr>
              <a:t>“the haploid set of chromosomes in a gamete or microorganism, or in each cell of a multicellular organism”</a:t>
            </a:r>
          </a:p>
          <a:p>
            <a:pPr lvl="1"/>
            <a:r>
              <a:rPr lang="en-US" sz="2000" dirty="0">
                <a:latin typeface="+mj-lt"/>
              </a:rPr>
              <a:t>“the complete set of genes or genetic material present in a cell or organism”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676D0E7-19A7-5F4D-908C-AAFFB79885A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705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70C0"/>
                </a:solidFill>
              </a:rPr>
              <a:t>   Not all genomes are created equally</a:t>
            </a:r>
            <a:endParaRPr lang="en-US" sz="24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338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75BDBA-539E-F747-9969-6B212A72662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712368" cy="27463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7ED440-9290-574D-B186-EF64E07A1B44}"/>
              </a:ext>
            </a:extLst>
          </p:cNvPr>
          <p:cNvSpPr txBox="1"/>
          <p:nvPr/>
        </p:nvSpPr>
        <p:spPr>
          <a:xfrm>
            <a:off x="838200" y="1811020"/>
            <a:ext cx="4622291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>
                <a:latin typeface="+mj-lt"/>
              </a:rPr>
              <a:t>Genome: </a:t>
            </a:r>
            <a:r>
              <a:rPr lang="en-US" sz="2000" b="1" i="1" dirty="0" err="1">
                <a:latin typeface="+mj-lt"/>
              </a:rPr>
              <a:t>bioinformatically</a:t>
            </a:r>
            <a:endParaRPr lang="en-US" sz="2000" b="1" i="1" dirty="0">
              <a:latin typeface="+mj-lt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latin typeface="+mj-lt"/>
              </a:rPr>
              <a:t>Best guess, but often: 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000" dirty="0">
                <a:latin typeface="+mj-lt"/>
              </a:rPr>
              <a:t>highly fragmented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000" dirty="0">
                <a:latin typeface="+mj-lt"/>
              </a:rPr>
              <a:t>misassembled to some degree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000" dirty="0" err="1">
                <a:latin typeface="+mj-lt"/>
              </a:rPr>
              <a:t>Haplotypic</a:t>
            </a:r>
            <a:endParaRPr lang="en-US" sz="2000" dirty="0">
              <a:latin typeface="+mj-lt"/>
            </a:endParaRPr>
          </a:p>
          <a:p>
            <a:pPr marL="1257300" lvl="2" indent="-342900">
              <a:buFont typeface="Arial" charset="0"/>
              <a:buChar char="•"/>
            </a:pPr>
            <a:r>
              <a:rPr lang="en-US" sz="2000" dirty="0">
                <a:latin typeface="+mj-lt"/>
              </a:rPr>
              <a:t>contaminated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000" dirty="0">
                <a:latin typeface="+mj-lt"/>
              </a:rPr>
              <a:t>duplicated or missing</a:t>
            </a:r>
          </a:p>
          <a:p>
            <a:endParaRPr lang="en-US" dirty="0">
              <a:latin typeface="+mj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0FE120-2126-C84A-9B97-F49B8E9A2093}"/>
              </a:ext>
            </a:extLst>
          </p:cNvPr>
          <p:cNvGrpSpPr/>
          <p:nvPr/>
        </p:nvGrpSpPr>
        <p:grpSpPr>
          <a:xfrm>
            <a:off x="1221252" y="4929188"/>
            <a:ext cx="9138957" cy="1408372"/>
            <a:chOff x="1221252" y="4929188"/>
            <a:chExt cx="9138957" cy="14083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A473D6-29DF-154E-ACFF-41F277C75F5A}"/>
                </a:ext>
              </a:extLst>
            </p:cNvPr>
            <p:cNvSpPr txBox="1"/>
            <p:nvPr/>
          </p:nvSpPr>
          <p:spPr>
            <a:xfrm>
              <a:off x="1221252" y="5066520"/>
              <a:ext cx="23552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+mj-lt"/>
                </a:rPr>
                <a:t>Draft genomes</a:t>
              </a:r>
            </a:p>
            <a:p>
              <a:pPr algn="ctr"/>
              <a:r>
                <a:rPr lang="en-US" sz="2400" b="1" dirty="0">
                  <a:solidFill>
                    <a:srgbClr val="00B050"/>
                  </a:solidFill>
                  <a:latin typeface="+mj-lt"/>
                </a:rPr>
                <a:t>“manageable”(?)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14475C-A22C-CB42-B8CF-CFC97D34D5E8}"/>
                </a:ext>
              </a:extLst>
            </p:cNvPr>
            <p:cNvSpPr txBox="1"/>
            <p:nvPr/>
          </p:nvSpPr>
          <p:spPr>
            <a:xfrm>
              <a:off x="7670498" y="4929188"/>
              <a:ext cx="268971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+mj-lt"/>
                </a:rPr>
                <a:t>Chromosome-scale </a:t>
              </a:r>
            </a:p>
            <a:p>
              <a:pPr algn="ctr"/>
              <a:r>
                <a:rPr lang="en-US" sz="2400" b="1" dirty="0">
                  <a:latin typeface="+mj-lt"/>
                </a:rPr>
                <a:t>genomes</a:t>
              </a:r>
            </a:p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+mj-lt"/>
                </a:rPr>
                <a:t>HARD</a:t>
              </a:r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C1F2581C-EEF8-0945-BBB3-B456DEDD0AD9}"/>
                </a:ext>
              </a:extLst>
            </p:cNvPr>
            <p:cNvSpPr/>
            <p:nvPr/>
          </p:nvSpPr>
          <p:spPr>
            <a:xfrm rot="16200000">
              <a:off x="5235310" y="3428230"/>
              <a:ext cx="630517" cy="4023216"/>
            </a:xfrm>
            <a:prstGeom prst="triangle">
              <a:avLst/>
            </a:prstGeom>
            <a:gradFill flip="none" rotWithShape="1">
              <a:gsLst>
                <a:gs pos="0">
                  <a:srgbClr val="00B050"/>
                </a:gs>
                <a:gs pos="50000">
                  <a:srgbClr val="FFC000"/>
                </a:gs>
                <a:gs pos="100000">
                  <a:srgbClr val="FF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0EE89D-2AA4-1140-8852-8E7193FB55AD}"/>
                </a:ext>
              </a:extLst>
            </p:cNvPr>
            <p:cNvSpPr txBox="1"/>
            <p:nvPr/>
          </p:nvSpPr>
          <p:spPr>
            <a:xfrm>
              <a:off x="4312615" y="5875895"/>
              <a:ext cx="3088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Time, money, expertise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5ABA6E8-753F-C943-AA7E-9B7E380B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140" y="1712161"/>
            <a:ext cx="6267497" cy="30346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A1FC19-1CB7-4F4A-8362-ED19B976F5BA}"/>
              </a:ext>
            </a:extLst>
          </p:cNvPr>
          <p:cNvSpPr txBox="1"/>
          <p:nvPr/>
        </p:nvSpPr>
        <p:spPr>
          <a:xfrm>
            <a:off x="51323" y="6311900"/>
            <a:ext cx="9937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Adapted from </a:t>
            </a:r>
            <a:r>
              <a:rPr lang="en-US" sz="1400" dirty="0" err="1">
                <a:latin typeface="+mj-lt"/>
              </a:rPr>
              <a:t>Torsten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Seemann</a:t>
            </a:r>
            <a:r>
              <a:rPr lang="en-US" sz="1400" dirty="0">
                <a:latin typeface="+mj-lt"/>
              </a:rPr>
              <a:t> presentation: “De novo genome assembly” </a:t>
            </a:r>
          </a:p>
          <a:p>
            <a:r>
              <a:rPr lang="en-US" sz="1400" dirty="0">
                <a:latin typeface="+mj-lt"/>
              </a:rPr>
              <a:t>https://</a:t>
            </a:r>
            <a:r>
              <a:rPr lang="en-US" sz="1400" dirty="0" err="1">
                <a:latin typeface="+mj-lt"/>
              </a:rPr>
              <a:t>www.slideshare.net</a:t>
            </a:r>
            <a:r>
              <a:rPr lang="en-US" sz="1400" dirty="0">
                <a:latin typeface="+mj-lt"/>
              </a:rPr>
              <a:t>/</a:t>
            </a:r>
            <a:r>
              <a:rPr lang="en-US" sz="1400" dirty="0" err="1">
                <a:latin typeface="+mj-lt"/>
              </a:rPr>
              <a:t>torstenseemann</a:t>
            </a:r>
            <a:r>
              <a:rPr lang="en-US" sz="1400" dirty="0">
                <a:latin typeface="+mj-lt"/>
              </a:rPr>
              <a:t>/de-novo-genome-assembly-tseemann-imb-winter-school-2016-brisbane-au-4-july-2016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676D0E7-19A7-5F4D-908C-AAFFB79885A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705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70C0"/>
                </a:solidFill>
              </a:rPr>
              <a:t>   Not all genomes are created equally</a:t>
            </a:r>
            <a:endParaRPr lang="en-US" sz="24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15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041" y="6047509"/>
            <a:ext cx="2230950" cy="80467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A9466AE-7550-2648-B5BC-B92DF0446D5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705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70C0"/>
                </a:solidFill>
              </a:rPr>
              <a:t>   Not all genomes are created equally</a:t>
            </a:r>
            <a:endParaRPr lang="en-US" sz="2400" b="1" i="1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AB833A-999A-0C69-4B33-CB6AF9B420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444"/>
          <a:stretch/>
        </p:blipFill>
        <p:spPr>
          <a:xfrm>
            <a:off x="483669" y="32310"/>
            <a:ext cx="11021665" cy="67933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E9638A-2F1B-F031-34CE-99E1CC0D236C}"/>
              </a:ext>
            </a:extLst>
          </p:cNvPr>
          <p:cNvSpPr txBox="1"/>
          <p:nvPr/>
        </p:nvSpPr>
        <p:spPr>
          <a:xfrm>
            <a:off x="15009" y="6385721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effectLst/>
                <a:latin typeface="Helvetica" pitchFamily="2" charset="0"/>
                <a:hlinkClick r:id="rId5"/>
              </a:rPr>
              <a:t>https://doi.org/10.1016/j.pt.2022.06.002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154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F59FA-3116-5047-9785-7EEF691CD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N50: a measure of "contiguity". The minimum sequence length for which 50% of the genome is in sequences at least this length</a:t>
            </a:r>
          </a:p>
          <a:p>
            <a:endParaRPr lang="en-US" dirty="0">
              <a:latin typeface="+mj-lt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FC7E2BD-A067-0F41-A404-633B6EE3F65F}"/>
              </a:ext>
            </a:extLst>
          </p:cNvPr>
          <p:cNvGrpSpPr/>
          <p:nvPr/>
        </p:nvGrpSpPr>
        <p:grpSpPr>
          <a:xfrm>
            <a:off x="1037548" y="2955926"/>
            <a:ext cx="9019581" cy="2390774"/>
            <a:chOff x="834348" y="2676526"/>
            <a:chExt cx="9019581" cy="23907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C30FF4A-30D9-0146-B809-4D7B557EA81C}"/>
                </a:ext>
              </a:extLst>
            </p:cNvPr>
            <p:cNvCxnSpPr>
              <a:cxnSpLocks/>
            </p:cNvCxnSpPr>
            <p:nvPr/>
          </p:nvCxnSpPr>
          <p:spPr>
            <a:xfrm>
              <a:off x="5909310" y="2676526"/>
              <a:ext cx="0" cy="239077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A228AE-9E2A-B64B-A416-8469EE230113}"/>
                </a:ext>
              </a:extLst>
            </p:cNvPr>
            <p:cNvSpPr/>
            <p:nvPr/>
          </p:nvSpPr>
          <p:spPr>
            <a:xfrm>
              <a:off x="1988820" y="2867026"/>
              <a:ext cx="7840980" cy="434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1000 </a:t>
              </a:r>
              <a:r>
                <a:rPr lang="en-US" dirty="0" err="1">
                  <a:latin typeface="+mj-lt"/>
                </a:rPr>
                <a:t>bp</a:t>
              </a:r>
              <a:endParaRPr lang="en-US" dirty="0">
                <a:latin typeface="+mj-lt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0F5DB1-D2FC-4747-8409-215CFA03023E}"/>
                </a:ext>
              </a:extLst>
            </p:cNvPr>
            <p:cNvSpPr/>
            <p:nvPr/>
          </p:nvSpPr>
          <p:spPr>
            <a:xfrm>
              <a:off x="1988820" y="3534093"/>
              <a:ext cx="1833880" cy="434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300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97DF73-6D00-0A4E-AA0F-26B981DDAC63}"/>
                </a:ext>
              </a:extLst>
            </p:cNvPr>
            <p:cNvSpPr/>
            <p:nvPr/>
          </p:nvSpPr>
          <p:spPr>
            <a:xfrm>
              <a:off x="3868420" y="3534093"/>
              <a:ext cx="830580" cy="434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200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AF1519-2B48-114F-913D-9954773BAE2F}"/>
                </a:ext>
              </a:extLst>
            </p:cNvPr>
            <p:cNvSpPr/>
            <p:nvPr/>
          </p:nvSpPr>
          <p:spPr>
            <a:xfrm>
              <a:off x="4744720" y="3534093"/>
              <a:ext cx="525780" cy="434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+mj-lt"/>
                </a:rPr>
                <a:t>100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30337A-8A64-CC40-ADB8-D5768E8EEC1F}"/>
                </a:ext>
              </a:extLst>
            </p:cNvPr>
            <p:cNvSpPr/>
            <p:nvPr/>
          </p:nvSpPr>
          <p:spPr>
            <a:xfrm>
              <a:off x="5328920" y="3534093"/>
              <a:ext cx="360680" cy="434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+mj-lt"/>
                </a:rPr>
                <a:t>50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BBE7B8-7AB4-144C-A9C7-8C0B03E7F4C9}"/>
                </a:ext>
              </a:extLst>
            </p:cNvPr>
            <p:cNvSpPr/>
            <p:nvPr/>
          </p:nvSpPr>
          <p:spPr>
            <a:xfrm>
              <a:off x="5756910" y="3534093"/>
              <a:ext cx="250190" cy="434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40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C71789-2EF7-1945-9677-E3B7CDD690C1}"/>
                </a:ext>
              </a:extLst>
            </p:cNvPr>
            <p:cNvSpPr/>
            <p:nvPr/>
          </p:nvSpPr>
          <p:spPr>
            <a:xfrm>
              <a:off x="6074410" y="3534093"/>
              <a:ext cx="161290" cy="434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20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CC1255-1942-A945-9103-EEAF2DBCE1C1}"/>
                </a:ext>
              </a:extLst>
            </p:cNvPr>
            <p:cNvSpPr/>
            <p:nvPr/>
          </p:nvSpPr>
          <p:spPr>
            <a:xfrm>
              <a:off x="6607810" y="3534093"/>
              <a:ext cx="45719" cy="434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EEC223-7035-0246-8800-0EAFE3240726}"/>
                </a:ext>
              </a:extLst>
            </p:cNvPr>
            <p:cNvSpPr/>
            <p:nvPr/>
          </p:nvSpPr>
          <p:spPr>
            <a:xfrm>
              <a:off x="6607810" y="3534093"/>
              <a:ext cx="45719" cy="434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421AC1-EC86-8E4C-9886-6469A96D84F6}"/>
                </a:ext>
              </a:extLst>
            </p:cNvPr>
            <p:cNvSpPr/>
            <p:nvPr/>
          </p:nvSpPr>
          <p:spPr>
            <a:xfrm>
              <a:off x="6760210" y="3534093"/>
              <a:ext cx="45719" cy="434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A809CA-02FF-7840-8D8F-8111900C2CE2}"/>
                </a:ext>
              </a:extLst>
            </p:cNvPr>
            <p:cNvSpPr/>
            <p:nvPr/>
          </p:nvSpPr>
          <p:spPr>
            <a:xfrm>
              <a:off x="6912610" y="3534093"/>
              <a:ext cx="45719" cy="434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38B6D6D-1042-AC42-ABEE-A0B583575251}"/>
                </a:ext>
              </a:extLst>
            </p:cNvPr>
            <p:cNvSpPr/>
            <p:nvPr/>
          </p:nvSpPr>
          <p:spPr>
            <a:xfrm>
              <a:off x="7065010" y="3534093"/>
              <a:ext cx="45719" cy="434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44D8C8-4B62-E246-A336-B015BAA4B969}"/>
                </a:ext>
              </a:extLst>
            </p:cNvPr>
            <p:cNvSpPr/>
            <p:nvPr/>
          </p:nvSpPr>
          <p:spPr>
            <a:xfrm>
              <a:off x="7217410" y="3534093"/>
              <a:ext cx="45719" cy="434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2FE42F-44ED-C640-ADB5-BFA935C06E91}"/>
                </a:ext>
              </a:extLst>
            </p:cNvPr>
            <p:cNvSpPr/>
            <p:nvPr/>
          </p:nvSpPr>
          <p:spPr>
            <a:xfrm>
              <a:off x="7369810" y="3534093"/>
              <a:ext cx="45719" cy="434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DD3F13-E263-E74F-AC64-20BE7D8CC753}"/>
                </a:ext>
              </a:extLst>
            </p:cNvPr>
            <p:cNvSpPr/>
            <p:nvPr/>
          </p:nvSpPr>
          <p:spPr>
            <a:xfrm>
              <a:off x="7522210" y="3534093"/>
              <a:ext cx="45719" cy="434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C0CB70-6567-8148-A52B-F73296AF73C0}"/>
                </a:ext>
              </a:extLst>
            </p:cNvPr>
            <p:cNvSpPr/>
            <p:nvPr/>
          </p:nvSpPr>
          <p:spPr>
            <a:xfrm>
              <a:off x="7674610" y="3534093"/>
              <a:ext cx="45719" cy="434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D939200-40C8-B24F-9008-2719898016C6}"/>
                </a:ext>
              </a:extLst>
            </p:cNvPr>
            <p:cNvSpPr/>
            <p:nvPr/>
          </p:nvSpPr>
          <p:spPr>
            <a:xfrm>
              <a:off x="7827010" y="3534093"/>
              <a:ext cx="45719" cy="434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3E04C81-E20D-714B-9DEB-9865AC3304EE}"/>
                </a:ext>
              </a:extLst>
            </p:cNvPr>
            <p:cNvSpPr/>
            <p:nvPr/>
          </p:nvSpPr>
          <p:spPr>
            <a:xfrm>
              <a:off x="7979410" y="3534093"/>
              <a:ext cx="45719" cy="434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BB09C23-F38B-C144-9F5D-CE8EB33EFFD5}"/>
                </a:ext>
              </a:extLst>
            </p:cNvPr>
            <p:cNvSpPr/>
            <p:nvPr/>
          </p:nvSpPr>
          <p:spPr>
            <a:xfrm>
              <a:off x="8131810" y="3534093"/>
              <a:ext cx="45719" cy="434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268061-B86A-F142-91E3-98224C164887}"/>
                </a:ext>
              </a:extLst>
            </p:cNvPr>
            <p:cNvSpPr/>
            <p:nvPr/>
          </p:nvSpPr>
          <p:spPr>
            <a:xfrm>
              <a:off x="8284210" y="3534093"/>
              <a:ext cx="45719" cy="434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89289B-34CE-9D44-847C-1B040B503421}"/>
                </a:ext>
              </a:extLst>
            </p:cNvPr>
            <p:cNvSpPr/>
            <p:nvPr/>
          </p:nvSpPr>
          <p:spPr>
            <a:xfrm>
              <a:off x="8436610" y="3534093"/>
              <a:ext cx="45719" cy="434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C4EFB37-E235-224E-853C-B071FBA3C424}"/>
                </a:ext>
              </a:extLst>
            </p:cNvPr>
            <p:cNvSpPr/>
            <p:nvPr/>
          </p:nvSpPr>
          <p:spPr>
            <a:xfrm>
              <a:off x="8589010" y="3534093"/>
              <a:ext cx="45719" cy="434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B90FA47-A738-5647-A980-F7BD23050091}"/>
                </a:ext>
              </a:extLst>
            </p:cNvPr>
            <p:cNvSpPr/>
            <p:nvPr/>
          </p:nvSpPr>
          <p:spPr>
            <a:xfrm>
              <a:off x="8741410" y="3534093"/>
              <a:ext cx="45719" cy="434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3051888-A418-164F-BFB0-FB3103573FC1}"/>
                </a:ext>
              </a:extLst>
            </p:cNvPr>
            <p:cNvSpPr/>
            <p:nvPr/>
          </p:nvSpPr>
          <p:spPr>
            <a:xfrm>
              <a:off x="8893810" y="3534093"/>
              <a:ext cx="45719" cy="434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0879CB-EEBE-6049-999D-08D12C2487E9}"/>
                </a:ext>
              </a:extLst>
            </p:cNvPr>
            <p:cNvSpPr/>
            <p:nvPr/>
          </p:nvSpPr>
          <p:spPr>
            <a:xfrm>
              <a:off x="9046210" y="3534093"/>
              <a:ext cx="45719" cy="434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B270567-B921-704B-9EE1-47A76D75137D}"/>
                </a:ext>
              </a:extLst>
            </p:cNvPr>
            <p:cNvSpPr/>
            <p:nvPr/>
          </p:nvSpPr>
          <p:spPr>
            <a:xfrm>
              <a:off x="9198610" y="3534093"/>
              <a:ext cx="45719" cy="434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0BBB5E8-A6FB-EE44-BF1E-E389A8B9D6BD}"/>
                </a:ext>
              </a:extLst>
            </p:cNvPr>
            <p:cNvSpPr/>
            <p:nvPr/>
          </p:nvSpPr>
          <p:spPr>
            <a:xfrm>
              <a:off x="9351010" y="3534093"/>
              <a:ext cx="45719" cy="434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0A7A035-68B4-3E48-8518-279D4FC6F1B9}"/>
                </a:ext>
              </a:extLst>
            </p:cNvPr>
            <p:cNvSpPr/>
            <p:nvPr/>
          </p:nvSpPr>
          <p:spPr>
            <a:xfrm>
              <a:off x="9503410" y="3534093"/>
              <a:ext cx="45719" cy="434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5FF2AC2-0989-6F49-AD49-7D92A6488718}"/>
                </a:ext>
              </a:extLst>
            </p:cNvPr>
            <p:cNvSpPr/>
            <p:nvPr/>
          </p:nvSpPr>
          <p:spPr>
            <a:xfrm>
              <a:off x="9655810" y="3534093"/>
              <a:ext cx="45719" cy="434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751FA7B-06FE-0649-8DD4-7101E9CCD341}"/>
                </a:ext>
              </a:extLst>
            </p:cNvPr>
            <p:cNvSpPr/>
            <p:nvPr/>
          </p:nvSpPr>
          <p:spPr>
            <a:xfrm>
              <a:off x="9808210" y="3534093"/>
              <a:ext cx="45719" cy="434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6DCD143-47F0-F34E-B38C-B88DA2F93737}"/>
                </a:ext>
              </a:extLst>
            </p:cNvPr>
            <p:cNvSpPr/>
            <p:nvPr/>
          </p:nvSpPr>
          <p:spPr>
            <a:xfrm>
              <a:off x="6315710" y="3534093"/>
              <a:ext cx="161290" cy="434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20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A785CF0-B419-E04B-826D-523DC91CAB54}"/>
                </a:ext>
              </a:extLst>
            </p:cNvPr>
            <p:cNvSpPr txBox="1"/>
            <p:nvPr/>
          </p:nvSpPr>
          <p:spPr>
            <a:xfrm>
              <a:off x="834348" y="2899530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Genome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EE0FB3C-9701-9A42-A494-BF60EA2765F9}"/>
                </a:ext>
              </a:extLst>
            </p:cNvPr>
            <p:cNvSpPr txBox="1"/>
            <p:nvPr/>
          </p:nvSpPr>
          <p:spPr>
            <a:xfrm>
              <a:off x="834348" y="3426897"/>
              <a:ext cx="1073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Contigs / </a:t>
              </a:r>
            </a:p>
            <a:p>
              <a:r>
                <a:rPr lang="en-US" dirty="0">
                  <a:latin typeface="+mj-lt"/>
                </a:rPr>
                <a:t>scaffolds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869A297F-33BC-2944-9773-894BF933550D}"/>
              </a:ext>
            </a:extLst>
          </p:cNvPr>
          <p:cNvSpPr txBox="1"/>
          <p:nvPr/>
        </p:nvSpPr>
        <p:spPr>
          <a:xfrm>
            <a:off x="5855086" y="249134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50%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4FB41E-CA61-E141-B74C-CED0898D8A05}"/>
              </a:ext>
            </a:extLst>
          </p:cNvPr>
          <p:cNvSpPr txBox="1"/>
          <p:nvPr/>
        </p:nvSpPr>
        <p:spPr>
          <a:xfrm>
            <a:off x="1168400" y="5476766"/>
            <a:ext cx="9817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N50 = contig length of contig that contains 50% of genome in sequences this length or larger = 40 </a:t>
            </a:r>
            <a:r>
              <a:rPr lang="en-US" dirty="0" err="1">
                <a:latin typeface="+mj-lt"/>
              </a:rPr>
              <a:t>bp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N50(n) = the number of contigs containing N50 contig or larger sequences = 5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C12C6069-45B9-5148-86FC-E169FD86F217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705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70C0"/>
                </a:solidFill>
              </a:rPr>
              <a:t>   Assembly contiguity in a bit more detail</a:t>
            </a:r>
            <a:endParaRPr lang="en-US" sz="24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233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121D56CB-3910-1E42-A832-06500812E94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705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70C0"/>
                </a:solidFill>
                <a:cs typeface="Arial" panose="020B0604020202020204" pitchFamily="34" charset="0"/>
              </a:rPr>
              <a:t>   There are many challenges faced to achieve high quality assemblies</a:t>
            </a:r>
            <a:endParaRPr lang="en-US" sz="2400" b="1" i="1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3E340-94D0-1149-8D5A-9262A16D5A36}"/>
              </a:ext>
            </a:extLst>
          </p:cNvPr>
          <p:cNvSpPr txBox="1">
            <a:spLocks/>
          </p:cNvSpPr>
          <p:nvPr/>
        </p:nvSpPr>
        <p:spPr>
          <a:xfrm>
            <a:off x="1015093" y="1081346"/>
            <a:ext cx="1016181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Sampling</a:t>
            </a:r>
          </a:p>
          <a:p>
            <a:pPr lvl="1"/>
            <a:r>
              <a:rPr lang="en-US" sz="2000" dirty="0">
                <a:latin typeface="+mj-lt"/>
              </a:rPr>
              <a:t>Difficult to obtain sufficient, quality material</a:t>
            </a:r>
          </a:p>
          <a:p>
            <a:pPr lvl="1"/>
            <a:r>
              <a:rPr lang="en-US" sz="2000" dirty="0">
                <a:latin typeface="+mj-lt"/>
              </a:rPr>
              <a:t>Heavily reliant on archival samples</a:t>
            </a:r>
          </a:p>
          <a:p>
            <a:pPr lvl="1"/>
            <a:r>
              <a:rPr lang="en-US" sz="2000" dirty="0">
                <a:latin typeface="+mj-lt"/>
              </a:rPr>
              <a:t>Environmentally accessible samples: juvenile, resistant, and contaminated</a:t>
            </a:r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Sequencing</a:t>
            </a:r>
          </a:p>
          <a:p>
            <a:pPr lvl="1"/>
            <a:r>
              <a:rPr lang="en-US" sz="2000" dirty="0">
                <a:latin typeface="+mj-lt"/>
              </a:rPr>
              <a:t>Helminths are often very small - difficult to get sufficient DNA from individuals</a:t>
            </a:r>
          </a:p>
          <a:p>
            <a:pPr lvl="1"/>
            <a:r>
              <a:rPr lang="en-US" sz="2000" dirty="0">
                <a:latin typeface="+mj-lt"/>
              </a:rPr>
              <a:t>Pooling individuals is often required</a:t>
            </a:r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Assembly &amp; Analysis</a:t>
            </a:r>
          </a:p>
          <a:p>
            <a:pPr lvl="1"/>
            <a:r>
              <a:rPr lang="en-US" sz="2000" dirty="0">
                <a:latin typeface="+mj-lt"/>
              </a:rPr>
              <a:t>High genetic diversity even in individuals, let alone populations (or pools)</a:t>
            </a:r>
          </a:p>
          <a:p>
            <a:pPr lvl="1"/>
            <a:r>
              <a:rPr lang="en-US" sz="2000" dirty="0">
                <a:latin typeface="+mj-lt"/>
              </a:rPr>
              <a:t>Not "big" genomes, but complicated due to within and between sample diversity</a:t>
            </a:r>
          </a:p>
          <a:p>
            <a:pPr marL="457200" lvl="1" indent="0">
              <a:buNone/>
            </a:pP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688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389</Words>
  <Application>Microsoft Macintosh PowerPoint</Application>
  <PresentationFormat>Widescreen</PresentationFormat>
  <Paragraphs>69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Helvetica Neue</vt:lpstr>
      <vt:lpstr>Office Theme</vt:lpstr>
      <vt:lpstr>Why is there variation between genomes?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is there variation between genomes?</dc:title>
  <dc:creator>Steve Doyle</dc:creator>
  <cp:lastModifiedBy>Steve Doyle</cp:lastModifiedBy>
  <cp:revision>1</cp:revision>
  <dcterms:created xsi:type="dcterms:W3CDTF">2023-05-22T03:16:12Z</dcterms:created>
  <dcterms:modified xsi:type="dcterms:W3CDTF">2023-05-22T03:18:11Z</dcterms:modified>
</cp:coreProperties>
</file>